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5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606" y="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8A353-5085-4D12-BF3B-523B90D8E2D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94876-B419-45B7-A3F4-D32FD0E5FA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6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59DF2-79E3-4145-04B0-9D888080730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>
            <a:extLst>
              <a:ext uri="{FF2B5EF4-FFF2-40B4-BE49-F238E27FC236}">
                <a16:creationId xmlns:a16="http://schemas.microsoft.com/office/drawing/2014/main" id="{5E77E8E9-B306-2994-890E-AEFEFE5C51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izenplatzhalter 2">
            <a:extLst>
              <a:ext uri="{FF2B5EF4-FFF2-40B4-BE49-F238E27FC236}">
                <a16:creationId xmlns:a16="http://schemas.microsoft.com/office/drawing/2014/main" id="{C804B4B1-FC59-16E5-0E9E-08E4E8C5BB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endParaRPr lang="de-DE" dirty="0"/>
          </a:p>
        </p:txBody>
      </p:sp>
      <p:sp>
        <p:nvSpPr>
          <p:cNvPr id="45060" name="Foliennummernplatzhalter 3">
            <a:extLst>
              <a:ext uri="{FF2B5EF4-FFF2-40B4-BE49-F238E27FC236}">
                <a16:creationId xmlns:a16="http://schemas.microsoft.com/office/drawing/2014/main" id="{B2794A8D-FF85-254B-BC73-7CCF1D625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libri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libri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libri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defRPr/>
            </a:pPr>
            <a:fld id="{4C8147D7-5C48-4964-BDFF-0E20BC62054E}" type="slidenum">
              <a:rPr lang="de-DE">
                <a:solidFill>
                  <a:srgbClr val="000000"/>
                </a:solidFill>
              </a:rPr>
              <a:t>1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9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8D8BB-2FE0-424C-A463-D3A01D1A6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AAA131-5944-4A77-991B-150AD2AC8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3BB0B1-2FB4-4663-924C-231E4F5B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D9ED3C-9BE5-408F-BB06-A34579A9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8436F3-5EBA-4B06-81CE-F7DEC921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26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195E3-5FE2-4357-BCAB-B9E566F0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9C82B5-B9C4-4BD8-91FD-D1468A7DF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2B31B2-C850-4D5D-934B-2849266D4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968E1B-2753-41D2-9901-94FB2E244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5D1C45-9E0D-4190-8B1F-CFFC12FAD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5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DB3A02B-FD76-49A0-8347-7B2D4528A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CB6675-5B00-42A8-92C7-7529B3C32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7D4893-0EC5-441F-A228-9E363E12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A75FB6-2C9D-4F50-9D06-B244146B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0302B39-A8B7-4BFC-B7AB-0686C5D3A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3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Inhaltssei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platzhalter 2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999441" y="6293027"/>
            <a:ext cx="7584017" cy="192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lang="de-DE" sz="1333">
                <a:solidFill>
                  <a:schemeClr val="tx1"/>
                </a:solidFill>
                <a:latin typeface="Roboto Condensed"/>
                <a:ea typeface="Roboto Condensed"/>
                <a:cs typeface="Roboto Condensed"/>
              </a:defRPr>
            </a:lvl1pPr>
          </a:lstStyle>
          <a:p>
            <a:pPr>
              <a:defRPr/>
            </a:pPr>
            <a:r>
              <a:rPr lang="de-DE"/>
              <a:t>Name des Referenten, Funktion</a:t>
            </a:r>
            <a:endParaRPr/>
          </a:p>
        </p:txBody>
      </p:sp>
      <p:sp>
        <p:nvSpPr>
          <p:cNvPr id="6" name="Textplatzhalter 24"/>
          <p:cNvSpPr txBox="1"/>
          <p:nvPr userDrawn="1"/>
        </p:nvSpPr>
        <p:spPr bwMode="auto">
          <a:xfrm>
            <a:off x="4695521" y="6512766"/>
            <a:ext cx="6887936" cy="2056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lang="de-DE" sz="1000">
                <a:solidFill>
                  <a:schemeClr val="tx2"/>
                </a:solidFill>
                <a:latin typeface="Roboto Condensed"/>
                <a:ea typeface="Roboto Condensed"/>
                <a:cs typeface="Roboto Condensed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22FCD78-D96D-4F80-9AD7-6954839C45E1}" type="slidenum">
              <a:rPr lang="de-DE" sz="1333">
                <a:solidFill>
                  <a:srgbClr val="002F5D"/>
                </a:solidFill>
                <a:latin typeface="Roboto Condensed"/>
                <a:ea typeface="Roboto Condensed"/>
              </a:rPr>
              <a:t>‹Nr.›</a:t>
            </a:fld>
            <a:endParaRPr lang="de-DE" sz="1333">
              <a:solidFill>
                <a:srgbClr val="002F5D"/>
              </a:solidFill>
              <a:latin typeface="Roboto Condensed"/>
              <a:ea typeface="Roboto Condensed"/>
            </a:endParaRPr>
          </a:p>
        </p:txBody>
      </p:sp>
      <p:sp>
        <p:nvSpPr>
          <p:cNvPr id="8" name="Rechteck 7"/>
          <p:cNvSpPr/>
          <p:nvPr userDrawn="1"/>
        </p:nvSpPr>
        <p:spPr bwMode="auto">
          <a:xfrm flipV="1">
            <a:off x="-1" y="6000000"/>
            <a:ext cx="6120000" cy="528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pic>
        <p:nvPicPr>
          <p:cNvPr id="10" name="Grafik 9"/>
          <p:cNvPicPr/>
          <p:nvPr userDrawn="1"/>
        </p:nvPicPr>
        <p:blipFill>
          <a:blip r:embed="rId2"/>
          <a:stretch/>
        </p:blipFill>
        <p:spPr bwMode="auto">
          <a:xfrm>
            <a:off x="6099176" y="6000000"/>
            <a:ext cx="6096000" cy="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29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1D078-5354-474C-9614-9BDF2DF8E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CF38EA-5AAF-4BC5-A366-B228E3D65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4DDF5F-91A5-49F7-9B17-C1D473B4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4C015F-A5EC-451D-8E8E-0AC0D14D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BBA795-AF85-42E2-8469-5C128F70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75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2A830-5502-4806-8673-1BFB121D9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93543C-ED28-449C-8F99-B1439345B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C369C5-522D-4C3C-828C-4DEF7EF20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16EEFD-AD94-4080-B785-94B9EB46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00F5BC-110C-451D-959A-08B5A78B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62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9F291E-85B1-4BA1-8BFF-88BA18465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D2DF36-610B-49AD-B168-6B6EC0279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6D1A4A-4CA1-499F-9888-CBF8DB338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175257-2626-4F5E-8C92-472CDB641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8036A5-8C10-4473-A74A-3D726D96F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1B2159-D852-4198-86F5-30781244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63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C6B51-90DC-4A42-916B-5F5C8FB9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91FDDB-0D17-4C19-9484-3590E1498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FF5CE5-49A5-4CA9-B3F7-CE97AA7F4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A3ADA99-9DD7-4E98-9010-8324FA162E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10716F8-F3D4-441C-9764-258B022B45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6CA51FC-E762-4676-AACF-C21071A29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602A5E3-8CF2-4F28-83C8-440F6B27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ACE017-6F5B-421B-BD3C-6A367991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351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6C174-7CB1-4117-970B-9FABE416E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8EBA11-4E5F-450B-B710-52BACE3EC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575B5A-9CF1-43A4-8073-C7218FE4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2762749-5D0A-44FE-9A9B-BF00697F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82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9AC1311-7EF1-494A-8B8D-2FA0D751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E82F31F-C867-4BD7-BD78-23C0723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010DF5-F531-4081-A866-017D319D5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629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146E0-78E9-4FE1-BA76-7C8E1843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A1744-F545-4915-94B6-B8E0E0EFC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09EC22-49E9-4CD8-B4E8-11B78FBC3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B25430-553F-4EA2-9C8F-1A2F759F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C58F0A8-42BC-46D1-AA69-E7B20900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1D3BF4E-FA15-4D98-AF04-A495889F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91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1E66D-8C58-48DE-B36C-F8C6AE24C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D570DC7-3060-442E-B3E4-572D14654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E4F907-1645-4755-A4C9-42582F507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2AFFC3-990A-4FA5-A186-307F29B26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3601776-C4A6-4D68-936B-9B9FC963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0CFA1C3-9987-49D5-9CF0-06DC654F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9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957010-EAC9-4822-9F9F-1BB3CCE66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BF6FCE6-905C-4D6E-AE86-4924920C9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2AF9EE-2BE7-4ABC-ACCD-F4E642AB3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48F93-A29D-446B-8305-D847F2FAC08B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025C12-2FE7-4BBF-9112-D93C04143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01C0C-8EDE-46CE-944E-1CB3296BC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C6013-C9BC-409D-A0D5-570F3AB463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41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hyperlink" Target="https://kiwi.uni-jena.de/" TargetMode="External"/><Relationship Id="rId4" Type="http://schemas.openxmlformats.org/officeDocument/2006/relationships/hyperlink" Target="https://kiwi.uni-jena.de/regis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9A24323-3496-5B44-B4B1-F44322060F9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1118AF2-5EE6-2AA0-620B-DBB103ABA449}"/>
              </a:ext>
            </a:extLst>
          </p:cNvPr>
          <p:cNvGrpSpPr/>
          <p:nvPr/>
        </p:nvGrpSpPr>
        <p:grpSpPr bwMode="auto">
          <a:xfrm>
            <a:off x="638692" y="452669"/>
            <a:ext cx="10928891" cy="623923"/>
            <a:chOff x="479019" y="339502"/>
            <a:chExt cx="8196668" cy="467942"/>
          </a:xfrm>
        </p:grpSpPr>
        <p:cxnSp>
          <p:nvCxnSpPr>
            <p:cNvPr id="10" name="Gerade Verbindung 9">
              <a:extLst>
                <a:ext uri="{FF2B5EF4-FFF2-40B4-BE49-F238E27FC236}">
                  <a16:creationId xmlns:a16="http://schemas.microsoft.com/office/drawing/2014/main" id="{53C2A8C9-CA6F-AC67-C2D7-5DC76763B3E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81454" y="339502"/>
              <a:ext cx="442800" cy="0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BAFF9864-4042-91FA-2A20-D8E8FC42D2FA}"/>
                </a:ext>
              </a:extLst>
            </p:cNvPr>
            <p:cNvSpPr txBox="1"/>
            <p:nvPr/>
          </p:nvSpPr>
          <p:spPr bwMode="auto">
            <a:xfrm>
              <a:off x="479019" y="447444"/>
              <a:ext cx="8196668" cy="3600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defRPr/>
              </a:pPr>
              <a:r>
                <a:rPr lang="de-DE" sz="2400" b="1" dirty="0">
                  <a:latin typeface="Roboto"/>
                  <a:ea typeface="Roboto"/>
                </a:rPr>
                <a:t>Kiwi: </a:t>
              </a:r>
              <a:r>
                <a:rPr lang="de-DE" sz="2400" dirty="0">
                  <a:latin typeface="Roboto"/>
                  <a:ea typeface="Roboto"/>
                </a:rPr>
                <a:t>Dein persönlicher KI-Lernassistent</a:t>
              </a:r>
              <a:endParaRPr lang="da-DK" sz="2400" dirty="0">
                <a:latin typeface="Roboto"/>
                <a:ea typeface="Roboto"/>
              </a:endParaRPr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8E91D402-E780-77D9-873A-4C26D719B12B}"/>
              </a:ext>
            </a:extLst>
          </p:cNvPr>
          <p:cNvSpPr txBox="1"/>
          <p:nvPr/>
        </p:nvSpPr>
        <p:spPr bwMode="auto">
          <a:xfrm>
            <a:off x="635014" y="1126703"/>
            <a:ext cx="7425253" cy="44648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buClr>
                <a:schemeClr val="accent1"/>
              </a:buClr>
            </a:pPr>
            <a:r>
              <a:rPr lang="de-DE" sz="1600" dirty="0"/>
              <a:t>Kiwi liefert nur verlässliche Antworten aus geprüften Quellen, passt sich an den Lernfortschritt an, fördert das eigenständige Denken, schützt Daten durch lokales Hosting und ist kostenlos zugänglich.</a:t>
            </a:r>
            <a:endParaRPr lang="de-DE" sz="1600" b="1" dirty="0"/>
          </a:p>
          <a:p>
            <a:pPr marL="304792" indent="-304792">
              <a:spcBef>
                <a:spcPts val="1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de-DE" sz="1600" b="1" dirty="0"/>
              <a:t>Wiederholen: </a:t>
            </a:r>
            <a:r>
              <a:rPr lang="de-DE" sz="1600" dirty="0"/>
              <a:t>Audio-Zusammenfassung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Höre Vorlesungsinhalte als Podcast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Wiederhole in deinem eigenen Tempo</a:t>
            </a:r>
          </a:p>
          <a:p>
            <a:pPr marL="304792" indent="-304792">
              <a:spcBef>
                <a:spcPts val="1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de-DE" sz="1600" b="1" dirty="0"/>
              <a:t>Verstehen: </a:t>
            </a:r>
            <a:r>
              <a:rPr lang="de-DE" sz="1600" dirty="0"/>
              <a:t>Interaktiver Chat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Stelle so viele Fragen wie nötig zu den Vorlesungsinhalten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Erhalte nicht nur Antworten, sondern werde durch Rückfragen zum Mitdenken angeregt</a:t>
            </a:r>
          </a:p>
          <a:p>
            <a:pPr marL="304792" indent="-304792">
              <a:spcBef>
                <a:spcPts val="16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de-DE" sz="1600" b="1" dirty="0"/>
              <a:t>Prüfen: </a:t>
            </a:r>
            <a:r>
              <a:rPr lang="de-DE" sz="1600" dirty="0"/>
              <a:t>Prüfungsvorbereitung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Beantworte Fragen und verfolge deinen Fortschritt vom Anfänger zum Experten</a:t>
            </a:r>
          </a:p>
          <a:p>
            <a:pPr lvl="1" indent="-304792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Angepasst an den Lernfortschritt: Anfangs mehr Hilfe, später mehr Herausforderung</a:t>
            </a:r>
          </a:p>
          <a:p>
            <a:pPr marL="304792" lvl="1">
              <a:buClr>
                <a:schemeClr val="accent1"/>
              </a:buClr>
            </a:pPr>
            <a:endParaRPr lang="de-DE" sz="1600" dirty="0"/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D334CDB-53F8-0B0F-C9FD-CBDE6445F5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45" y="1778076"/>
            <a:ext cx="3420533" cy="14243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B77E54-ED0F-6C7F-3247-AD5E7BD7B9DE}"/>
              </a:ext>
            </a:extLst>
          </p:cNvPr>
          <p:cNvSpPr txBox="1"/>
          <p:nvPr/>
        </p:nvSpPr>
        <p:spPr>
          <a:xfrm>
            <a:off x="8376357" y="3918538"/>
            <a:ext cx="3206044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04792">
              <a:spcAft>
                <a:spcPts val="800"/>
              </a:spcAft>
              <a:buClr>
                <a:schemeClr val="accent1"/>
              </a:buClr>
            </a:pPr>
            <a:r>
              <a:rPr lang="de-DE" sz="1600" b="1" dirty="0"/>
              <a:t>Zugang zu Kiwi</a:t>
            </a:r>
          </a:p>
          <a:p>
            <a:pPr marL="304792" indent="-304792">
              <a:spcAft>
                <a:spcPts val="8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de-DE" sz="1600" dirty="0"/>
              <a:t>Mit Uni E-Mailadresse unter </a:t>
            </a:r>
            <a:r>
              <a:rPr lang="de-DE" sz="1600" dirty="0">
                <a:hlinkClick r:id="rId4"/>
              </a:rPr>
              <a:t>https://kiwi.uni-jena.de/register</a:t>
            </a:r>
            <a:r>
              <a:rPr lang="de-DE" sz="1600" dirty="0"/>
              <a:t> registrieren.</a:t>
            </a:r>
          </a:p>
          <a:p>
            <a:pPr marL="304792" indent="-304792">
              <a:spcAft>
                <a:spcPts val="800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de-DE" sz="1600" dirty="0"/>
              <a:t>Mit den Zugangsdaten unter </a:t>
            </a:r>
            <a:r>
              <a:rPr lang="de-DE" sz="1600" dirty="0">
                <a:hlinkClick r:id="rId5"/>
              </a:rPr>
              <a:t>https://kiwi.uni-jena.de/</a:t>
            </a:r>
            <a:r>
              <a:rPr lang="de-DE" sz="1600" dirty="0"/>
              <a:t> einloggen und loslegen.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DB7CCA9-BEAE-4F98-B570-3CC0272338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753"/>
          <a:stretch/>
        </p:blipFill>
        <p:spPr>
          <a:xfrm>
            <a:off x="8429273" y="521593"/>
            <a:ext cx="3206044" cy="3308847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6B7FF30-016F-424C-A5E8-F17F88326D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2469CB3-4ED6-42DB-9611-E02C4FB6535A}"/>
              </a:ext>
            </a:extLst>
          </p:cNvPr>
          <p:cNvSpPr/>
          <p:nvPr/>
        </p:nvSpPr>
        <p:spPr>
          <a:xfrm>
            <a:off x="641939" y="5199260"/>
            <a:ext cx="6096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de-DE" dirty="0"/>
              <a:t>Bei Problemen mit der Anmeldung, allgemeinen Fragen oder Anregungen wendet euch bitte an: </a:t>
            </a:r>
            <a:r>
              <a:rPr lang="de-DE" b="1" u="sng" dirty="0"/>
              <a:t>kiwi@uni-jena.de</a:t>
            </a:r>
          </a:p>
        </p:txBody>
      </p:sp>
    </p:spTree>
    <p:extLst>
      <p:ext uri="{BB962C8B-B14F-4D97-AF65-F5344CB8AC3E}">
        <p14:creationId xmlns:p14="http://schemas.microsoft.com/office/powerpoint/2010/main" val="1537908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Breitbild</PresentationFormat>
  <Paragraphs>16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Roboto Condensed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Jonas Niemeyer</dc:creator>
  <cp:lastModifiedBy>Jonas Niemeyer</cp:lastModifiedBy>
  <cp:revision>5</cp:revision>
  <dcterms:created xsi:type="dcterms:W3CDTF">2026-04-08T12:20:22Z</dcterms:created>
  <dcterms:modified xsi:type="dcterms:W3CDTF">2026-04-08T15:09:56Z</dcterms:modified>
</cp:coreProperties>
</file>